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58" r:id="rId5"/>
    <p:sldId id="259" r:id="rId6"/>
    <p:sldId id="280" r:id="rId7"/>
    <p:sldId id="269" r:id="rId8"/>
    <p:sldId id="281" r:id="rId9"/>
    <p:sldId id="267" r:id="rId10"/>
    <p:sldId id="268" r:id="rId11"/>
    <p:sldId id="277" r:id="rId12"/>
    <p:sldId id="270" r:id="rId13"/>
    <p:sldId id="279" r:id="rId14"/>
    <p:sldId id="271" r:id="rId15"/>
    <p:sldId id="276" r:id="rId16"/>
    <p:sldId id="273" r:id="rId17"/>
    <p:sldId id="272" r:id="rId18"/>
    <p:sldId id="275" r:id="rId19"/>
    <p:sldId id="282" r:id="rId20"/>
    <p:sldId id="283" r:id="rId21"/>
    <p:sldId id="278" r:id="rId22"/>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L"/>
          </a:p>
        </p:txBody>
      </p:sp>
      <p:sp>
        <p:nvSpPr>
          <p:cNvPr id="4" name="Marcador de fecha 3"/>
          <p:cNvSpPr>
            <a:spLocks noGrp="1"/>
          </p:cNvSpPr>
          <p:nvPr>
            <p:ph type="dt" sz="half" idx="10"/>
          </p:nvPr>
        </p:nvSpPr>
        <p:spPr/>
        <p:txBody>
          <a:bodyPr/>
          <a:lstStyle/>
          <a:p>
            <a:fld id="{9ACBEB41-B137-4B74-9AA6-4914F47A8179}" type="datetimeFigureOut">
              <a:rPr lang="es-CL" smtClean="0"/>
              <a:t>04-05-2020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0C568E52-D900-4802-A31E-C126E2CD39C4}" type="slidenum">
              <a:rPr lang="es-CL" smtClean="0"/>
              <a:t>‹Nº›</a:t>
            </a:fld>
            <a:endParaRPr lang="es-CL"/>
          </a:p>
        </p:txBody>
      </p:sp>
    </p:spTree>
    <p:extLst>
      <p:ext uri="{BB962C8B-B14F-4D97-AF65-F5344CB8AC3E}">
        <p14:creationId xmlns:p14="http://schemas.microsoft.com/office/powerpoint/2010/main" val="775813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9ACBEB41-B137-4B74-9AA6-4914F47A8179}" type="datetimeFigureOut">
              <a:rPr lang="es-CL" smtClean="0"/>
              <a:t>04-05-2020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0C568E52-D900-4802-A31E-C126E2CD39C4}" type="slidenum">
              <a:rPr lang="es-CL" smtClean="0"/>
              <a:t>‹Nº›</a:t>
            </a:fld>
            <a:endParaRPr lang="es-CL"/>
          </a:p>
        </p:txBody>
      </p:sp>
    </p:spTree>
    <p:extLst>
      <p:ext uri="{BB962C8B-B14F-4D97-AF65-F5344CB8AC3E}">
        <p14:creationId xmlns:p14="http://schemas.microsoft.com/office/powerpoint/2010/main" val="1830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9ACBEB41-B137-4B74-9AA6-4914F47A8179}" type="datetimeFigureOut">
              <a:rPr lang="es-CL" smtClean="0"/>
              <a:t>04-05-2020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0C568E52-D900-4802-A31E-C126E2CD39C4}" type="slidenum">
              <a:rPr lang="es-CL" smtClean="0"/>
              <a:t>‹Nº›</a:t>
            </a:fld>
            <a:endParaRPr lang="es-CL"/>
          </a:p>
        </p:txBody>
      </p:sp>
    </p:spTree>
    <p:extLst>
      <p:ext uri="{BB962C8B-B14F-4D97-AF65-F5344CB8AC3E}">
        <p14:creationId xmlns:p14="http://schemas.microsoft.com/office/powerpoint/2010/main" val="1865800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9ACBEB41-B137-4B74-9AA6-4914F47A8179}" type="datetimeFigureOut">
              <a:rPr lang="es-CL" smtClean="0"/>
              <a:t>04-05-2020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0C568E52-D900-4802-A31E-C126E2CD39C4}" type="slidenum">
              <a:rPr lang="es-CL" smtClean="0"/>
              <a:t>‹Nº›</a:t>
            </a:fld>
            <a:endParaRPr lang="es-CL"/>
          </a:p>
        </p:txBody>
      </p:sp>
    </p:spTree>
    <p:extLst>
      <p:ext uri="{BB962C8B-B14F-4D97-AF65-F5344CB8AC3E}">
        <p14:creationId xmlns:p14="http://schemas.microsoft.com/office/powerpoint/2010/main" val="327513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ACBEB41-B137-4B74-9AA6-4914F47A8179}" type="datetimeFigureOut">
              <a:rPr lang="es-CL" smtClean="0"/>
              <a:t>04-05-2020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0C568E52-D900-4802-A31E-C126E2CD39C4}" type="slidenum">
              <a:rPr lang="es-CL" smtClean="0"/>
              <a:t>‹Nº›</a:t>
            </a:fld>
            <a:endParaRPr lang="es-CL"/>
          </a:p>
        </p:txBody>
      </p:sp>
    </p:spTree>
    <p:extLst>
      <p:ext uri="{BB962C8B-B14F-4D97-AF65-F5344CB8AC3E}">
        <p14:creationId xmlns:p14="http://schemas.microsoft.com/office/powerpoint/2010/main" val="4190276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fecha 4"/>
          <p:cNvSpPr>
            <a:spLocks noGrp="1"/>
          </p:cNvSpPr>
          <p:nvPr>
            <p:ph type="dt" sz="half" idx="10"/>
          </p:nvPr>
        </p:nvSpPr>
        <p:spPr/>
        <p:txBody>
          <a:bodyPr/>
          <a:lstStyle/>
          <a:p>
            <a:fld id="{9ACBEB41-B137-4B74-9AA6-4914F47A8179}" type="datetimeFigureOut">
              <a:rPr lang="es-CL" smtClean="0"/>
              <a:t>04-05-2020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0C568E52-D900-4802-A31E-C126E2CD39C4}" type="slidenum">
              <a:rPr lang="es-CL" smtClean="0"/>
              <a:t>‹Nº›</a:t>
            </a:fld>
            <a:endParaRPr lang="es-CL"/>
          </a:p>
        </p:txBody>
      </p:sp>
    </p:spTree>
    <p:extLst>
      <p:ext uri="{BB962C8B-B14F-4D97-AF65-F5344CB8AC3E}">
        <p14:creationId xmlns:p14="http://schemas.microsoft.com/office/powerpoint/2010/main" val="2537338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Marcador de fecha 6"/>
          <p:cNvSpPr>
            <a:spLocks noGrp="1"/>
          </p:cNvSpPr>
          <p:nvPr>
            <p:ph type="dt" sz="half" idx="10"/>
          </p:nvPr>
        </p:nvSpPr>
        <p:spPr/>
        <p:txBody>
          <a:bodyPr/>
          <a:lstStyle/>
          <a:p>
            <a:fld id="{9ACBEB41-B137-4B74-9AA6-4914F47A8179}" type="datetimeFigureOut">
              <a:rPr lang="es-CL" smtClean="0"/>
              <a:t>04-05-2020</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0C568E52-D900-4802-A31E-C126E2CD39C4}" type="slidenum">
              <a:rPr lang="es-CL" smtClean="0"/>
              <a:t>‹Nº›</a:t>
            </a:fld>
            <a:endParaRPr lang="es-CL"/>
          </a:p>
        </p:txBody>
      </p:sp>
    </p:spTree>
    <p:extLst>
      <p:ext uri="{BB962C8B-B14F-4D97-AF65-F5344CB8AC3E}">
        <p14:creationId xmlns:p14="http://schemas.microsoft.com/office/powerpoint/2010/main" val="3867358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fecha 2"/>
          <p:cNvSpPr>
            <a:spLocks noGrp="1"/>
          </p:cNvSpPr>
          <p:nvPr>
            <p:ph type="dt" sz="half" idx="10"/>
          </p:nvPr>
        </p:nvSpPr>
        <p:spPr/>
        <p:txBody>
          <a:bodyPr/>
          <a:lstStyle/>
          <a:p>
            <a:fld id="{9ACBEB41-B137-4B74-9AA6-4914F47A8179}" type="datetimeFigureOut">
              <a:rPr lang="es-CL" smtClean="0"/>
              <a:t>04-05-2020</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0C568E52-D900-4802-A31E-C126E2CD39C4}" type="slidenum">
              <a:rPr lang="es-CL" smtClean="0"/>
              <a:t>‹Nº›</a:t>
            </a:fld>
            <a:endParaRPr lang="es-CL"/>
          </a:p>
        </p:txBody>
      </p:sp>
    </p:spTree>
    <p:extLst>
      <p:ext uri="{BB962C8B-B14F-4D97-AF65-F5344CB8AC3E}">
        <p14:creationId xmlns:p14="http://schemas.microsoft.com/office/powerpoint/2010/main" val="305527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ACBEB41-B137-4B74-9AA6-4914F47A8179}" type="datetimeFigureOut">
              <a:rPr lang="es-CL" smtClean="0"/>
              <a:t>04-05-2020</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0C568E52-D900-4802-A31E-C126E2CD39C4}" type="slidenum">
              <a:rPr lang="es-CL" smtClean="0"/>
              <a:t>‹Nº›</a:t>
            </a:fld>
            <a:endParaRPr lang="es-CL"/>
          </a:p>
        </p:txBody>
      </p:sp>
    </p:spTree>
    <p:extLst>
      <p:ext uri="{BB962C8B-B14F-4D97-AF65-F5344CB8AC3E}">
        <p14:creationId xmlns:p14="http://schemas.microsoft.com/office/powerpoint/2010/main" val="2194240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ACBEB41-B137-4B74-9AA6-4914F47A8179}" type="datetimeFigureOut">
              <a:rPr lang="es-CL" smtClean="0"/>
              <a:t>04-05-2020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0C568E52-D900-4802-A31E-C126E2CD39C4}" type="slidenum">
              <a:rPr lang="es-CL" smtClean="0"/>
              <a:t>‹Nº›</a:t>
            </a:fld>
            <a:endParaRPr lang="es-CL"/>
          </a:p>
        </p:txBody>
      </p:sp>
    </p:spTree>
    <p:extLst>
      <p:ext uri="{BB962C8B-B14F-4D97-AF65-F5344CB8AC3E}">
        <p14:creationId xmlns:p14="http://schemas.microsoft.com/office/powerpoint/2010/main" val="2116296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ACBEB41-B137-4B74-9AA6-4914F47A8179}" type="datetimeFigureOut">
              <a:rPr lang="es-CL" smtClean="0"/>
              <a:t>04-05-2020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0C568E52-D900-4802-A31E-C126E2CD39C4}" type="slidenum">
              <a:rPr lang="es-CL" smtClean="0"/>
              <a:t>‹Nº›</a:t>
            </a:fld>
            <a:endParaRPr lang="es-CL"/>
          </a:p>
        </p:txBody>
      </p:sp>
    </p:spTree>
    <p:extLst>
      <p:ext uri="{BB962C8B-B14F-4D97-AF65-F5344CB8AC3E}">
        <p14:creationId xmlns:p14="http://schemas.microsoft.com/office/powerpoint/2010/main" val="610079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CBEB41-B137-4B74-9AA6-4914F47A8179}" type="datetimeFigureOut">
              <a:rPr lang="es-CL" smtClean="0"/>
              <a:t>04-05-2020</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568E52-D900-4802-A31E-C126E2CD39C4}" type="slidenum">
              <a:rPr lang="es-CL" smtClean="0"/>
              <a:t>‹Nº›</a:t>
            </a:fld>
            <a:endParaRPr lang="es-CL"/>
          </a:p>
        </p:txBody>
      </p:sp>
    </p:spTree>
    <p:extLst>
      <p:ext uri="{BB962C8B-B14F-4D97-AF65-F5344CB8AC3E}">
        <p14:creationId xmlns:p14="http://schemas.microsoft.com/office/powerpoint/2010/main" val="3735156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979392"/>
          </a:xfrm>
        </p:spPr>
        <p:txBody>
          <a:bodyPr>
            <a:normAutofit/>
          </a:bodyPr>
          <a:lstStyle/>
          <a:p>
            <a:r>
              <a:rPr lang="es-CL" sz="2800" dirty="0" smtClean="0">
                <a:latin typeface="+mn-lt"/>
              </a:rPr>
              <a:t>UNIDAD 1</a:t>
            </a:r>
            <a:r>
              <a:rPr lang="es-CL" sz="2800" smtClean="0">
                <a:latin typeface="+mn-lt"/>
              </a:rPr>
              <a:t>: </a:t>
            </a:r>
            <a:br>
              <a:rPr lang="es-CL" sz="2800" smtClean="0">
                <a:latin typeface="+mn-lt"/>
              </a:rPr>
            </a:br>
            <a:r>
              <a:rPr lang="es-CL" sz="2800" smtClean="0">
                <a:latin typeface="+mn-lt"/>
              </a:rPr>
              <a:t>LLAMADOS </a:t>
            </a:r>
            <a:r>
              <a:rPr lang="es-CL" sz="2800" dirty="0" smtClean="0">
                <a:latin typeface="+mn-lt"/>
              </a:rPr>
              <a:t>A VIVIR PARA SIEMPRE</a:t>
            </a:r>
            <a:endParaRPr lang="es-CL" sz="2800" dirty="0">
              <a:latin typeface="+mn-lt"/>
            </a:endParaRPr>
          </a:p>
        </p:txBody>
      </p:sp>
      <p:sp>
        <p:nvSpPr>
          <p:cNvPr id="3" name="Subtítulo 2"/>
          <p:cNvSpPr>
            <a:spLocks noGrp="1"/>
          </p:cNvSpPr>
          <p:nvPr>
            <p:ph type="subTitle" idx="1"/>
          </p:nvPr>
        </p:nvSpPr>
        <p:spPr/>
        <p:txBody>
          <a:bodyPr/>
          <a:lstStyle/>
          <a:p>
            <a:endParaRPr lang="es-CL" dirty="0" smtClean="0"/>
          </a:p>
          <a:p>
            <a:r>
              <a:rPr lang="es-CL" dirty="0" smtClean="0"/>
              <a:t>I° MEDIO</a:t>
            </a:r>
          </a:p>
          <a:p>
            <a:r>
              <a:rPr lang="es-CL" dirty="0" smtClean="0"/>
              <a:t>PROFESORA: MARTA CISTERNAS RAMÍREZ</a:t>
            </a:r>
            <a:endParaRPr lang="es-CL" dirty="0"/>
          </a:p>
        </p:txBody>
      </p:sp>
      <p:pic>
        <p:nvPicPr>
          <p:cNvPr id="4" name="Imagen 3"/>
          <p:cNvPicPr>
            <a:picLocks noChangeAspect="1"/>
          </p:cNvPicPr>
          <p:nvPr/>
        </p:nvPicPr>
        <p:blipFill>
          <a:blip r:embed="rId2"/>
          <a:stretch>
            <a:fillRect/>
          </a:stretch>
        </p:blipFill>
        <p:spPr>
          <a:xfrm>
            <a:off x="4748212" y="2101755"/>
            <a:ext cx="2695575" cy="1937982"/>
          </a:xfrm>
          <a:prstGeom prst="rect">
            <a:avLst/>
          </a:prstGeom>
        </p:spPr>
      </p:pic>
    </p:spTree>
    <p:extLst>
      <p:ext uri="{BB962C8B-B14F-4D97-AF65-F5344CB8AC3E}">
        <p14:creationId xmlns:p14="http://schemas.microsoft.com/office/powerpoint/2010/main" val="3753592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pic>
        <p:nvPicPr>
          <p:cNvPr id="2050" name="Picture 2" descr="cristianismo"/>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03260" y="201541"/>
            <a:ext cx="3753134" cy="2186817"/>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1436914" y="2680733"/>
            <a:ext cx="8479971" cy="3539430"/>
          </a:xfrm>
          <a:prstGeom prst="rect">
            <a:avLst/>
          </a:prstGeom>
        </p:spPr>
        <p:txBody>
          <a:bodyPr wrap="square">
            <a:spAutoFit/>
          </a:bodyPr>
          <a:lstStyle/>
          <a:p>
            <a:pPr algn="just"/>
            <a:r>
              <a:rPr lang="es-CL" sz="2800" b="1" dirty="0">
                <a:solidFill>
                  <a:srgbClr val="000000"/>
                </a:solidFill>
              </a:rPr>
              <a:t>Para el cristianismo , la muerte es un transito desde la vida terrenal hacia Dios. Los cristianos piensan que, al morir, el cuerpo se corrompe, pero el alma sobrevive. La muerte es el descanso eterno junto al Creador, aunque para alcanzar el cielo, habrá sido preciso cumplir con los diez mandamientos que Jesús dio a sus discípulos</a:t>
            </a:r>
            <a:r>
              <a:rPr lang="es-CL" sz="2800" b="1" dirty="0" smtClean="0">
                <a:solidFill>
                  <a:srgbClr val="000000"/>
                </a:solidFill>
              </a:rPr>
              <a:t>.</a:t>
            </a:r>
          </a:p>
          <a:p>
            <a:pPr algn="just"/>
            <a:r>
              <a:rPr lang="es-CL" sz="2800" b="1" i="0" dirty="0" smtClean="0">
                <a:solidFill>
                  <a:srgbClr val="000000"/>
                </a:solidFill>
                <a:effectLst/>
              </a:rPr>
              <a:t>El alma va al cielo, infierno o purgatorio a purificarse. </a:t>
            </a:r>
            <a:r>
              <a:rPr lang="es-CL" sz="2800" b="1" dirty="0" smtClean="0">
                <a:solidFill>
                  <a:srgbClr val="000000"/>
                </a:solidFill>
              </a:rPr>
              <a:t>Creen en la Resurrección en cuerpo y alma .</a:t>
            </a:r>
            <a:endParaRPr lang="es-CL" sz="2800" b="1" i="0" dirty="0">
              <a:solidFill>
                <a:srgbClr val="000000"/>
              </a:solidFill>
              <a:effectLst/>
            </a:endParaRPr>
          </a:p>
        </p:txBody>
      </p:sp>
    </p:spTree>
    <p:extLst>
      <p:ext uri="{BB962C8B-B14F-4D97-AF65-F5344CB8AC3E}">
        <p14:creationId xmlns:p14="http://schemas.microsoft.com/office/powerpoint/2010/main" val="1625623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L" sz="3200" b="1" dirty="0" smtClean="0">
                <a:solidFill>
                  <a:srgbClr val="7030A0"/>
                </a:solidFill>
                <a:latin typeface="+mn-lt"/>
              </a:rPr>
              <a:t>2. ISLAMISMO</a:t>
            </a:r>
            <a:endParaRPr lang="es-ES" sz="3200" b="1" dirty="0">
              <a:solidFill>
                <a:srgbClr val="7030A0"/>
              </a:solidFill>
              <a:latin typeface="+mn-lt"/>
            </a:endParaRPr>
          </a:p>
        </p:txBody>
      </p:sp>
      <p:pic>
        <p:nvPicPr>
          <p:cNvPr id="6148" name="Picture 4" descr="Resultado de imagen para simbolos de las religiones mas grandes del mund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98795" y="2227653"/>
            <a:ext cx="3130668" cy="2617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005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6419" y="464024"/>
            <a:ext cx="5806453" cy="2250454"/>
          </a:xfrm>
        </p:spPr>
        <p:txBody>
          <a:bodyPr>
            <a:normAutofit/>
          </a:bodyPr>
          <a:lstStyle/>
          <a:p>
            <a:endParaRPr lang="es-ES" dirty="0"/>
          </a:p>
        </p:txBody>
      </p:sp>
      <p:sp>
        <p:nvSpPr>
          <p:cNvPr id="3" name="Marcador de contenido 2"/>
          <p:cNvSpPr>
            <a:spLocks noGrp="1"/>
          </p:cNvSpPr>
          <p:nvPr>
            <p:ph idx="1"/>
          </p:nvPr>
        </p:nvSpPr>
        <p:spPr>
          <a:xfrm>
            <a:off x="1683657" y="2961220"/>
            <a:ext cx="7547428" cy="3462485"/>
          </a:xfrm>
        </p:spPr>
        <p:txBody>
          <a:bodyPr>
            <a:normAutofit/>
          </a:bodyPr>
          <a:lstStyle/>
          <a:p>
            <a:pPr marL="0" indent="0" algn="just">
              <a:buNone/>
            </a:pPr>
            <a:r>
              <a:rPr lang="es-CL" sz="3000" b="1" dirty="0">
                <a:solidFill>
                  <a:srgbClr val="000000"/>
                </a:solidFill>
              </a:rPr>
              <a:t>Como los cristianos, los musulmanes también creen que, después de la muerte, serán juzgados según sus obras. Sus buenas o malas acciones les llevarán al cielo o al infierno. El profeta Mahoma, el que entregó el mensaje de Dios o Alá a la Humanidad, intervendrá para que no se condenen al infierno.</a:t>
            </a:r>
          </a:p>
          <a:p>
            <a:endParaRPr lang="es-ES" sz="3200" dirty="0">
              <a:latin typeface="Arial Black" panose="020B0A04020102020204" pitchFamily="34" charset="0"/>
            </a:endParaRPr>
          </a:p>
        </p:txBody>
      </p:sp>
      <p:pic>
        <p:nvPicPr>
          <p:cNvPr id="7170" name="Picture 2" descr="Resultado de imagen para IMAGEN DE MUSULMA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6419" y="488811"/>
            <a:ext cx="4971470" cy="2174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0929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L" sz="3200" b="1" dirty="0" smtClean="0">
                <a:solidFill>
                  <a:srgbClr val="7030A0"/>
                </a:solidFill>
                <a:latin typeface="+mn-lt"/>
              </a:rPr>
              <a:t>3. HINDUISMO</a:t>
            </a:r>
            <a:endParaRPr lang="es-ES" sz="3200" b="1" dirty="0">
              <a:solidFill>
                <a:srgbClr val="7030A0"/>
              </a:solidFill>
              <a:latin typeface="+mn-lt"/>
            </a:endParaRPr>
          </a:p>
        </p:txBody>
      </p:sp>
      <p:pic>
        <p:nvPicPr>
          <p:cNvPr id="8194" name="Picture 2" descr="Resultado de imagen para signo o simbolo del hinduism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48250" y="1992573"/>
            <a:ext cx="3304180" cy="2989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0037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999728"/>
            <a:ext cx="10515600" cy="105742"/>
          </a:xfrm>
        </p:spPr>
        <p:txBody>
          <a:bodyPr>
            <a:normAutofit fontScale="90000"/>
          </a:bodyPr>
          <a:lstStyle/>
          <a:p>
            <a:endParaRPr lang="es-ES" sz="3600" dirty="0">
              <a:latin typeface="Arial Black" panose="020B0A04020102020204" pitchFamily="34" charset="0"/>
            </a:endParaRPr>
          </a:p>
        </p:txBody>
      </p:sp>
      <p:sp>
        <p:nvSpPr>
          <p:cNvPr id="3" name="Marcador de contenido 2"/>
          <p:cNvSpPr>
            <a:spLocks noGrp="1"/>
          </p:cNvSpPr>
          <p:nvPr>
            <p:ph idx="1"/>
          </p:nvPr>
        </p:nvSpPr>
        <p:spPr>
          <a:xfrm>
            <a:off x="2061029" y="2014310"/>
            <a:ext cx="8069942" cy="4351338"/>
          </a:xfrm>
        </p:spPr>
        <p:txBody>
          <a:bodyPr>
            <a:normAutofit fontScale="92500" lnSpcReduction="10000"/>
          </a:bodyPr>
          <a:lstStyle/>
          <a:p>
            <a:pPr marL="0" indent="0" algn="just">
              <a:buNone/>
            </a:pPr>
            <a:endParaRPr lang="es-CL" dirty="0" smtClean="0">
              <a:latin typeface="Arial Black" panose="020B0A04020102020204" pitchFamily="34" charset="0"/>
            </a:endParaRPr>
          </a:p>
          <a:p>
            <a:pPr marL="0" indent="0" algn="just">
              <a:buNone/>
            </a:pPr>
            <a:endParaRPr lang="es-CL" dirty="0">
              <a:latin typeface="Arial Black" panose="020B0A04020102020204" pitchFamily="34" charset="0"/>
            </a:endParaRPr>
          </a:p>
          <a:p>
            <a:pPr marL="0" indent="0" algn="just">
              <a:buNone/>
            </a:pPr>
            <a:r>
              <a:rPr lang="es-CL" b="1" dirty="0" smtClean="0"/>
              <a:t>El</a:t>
            </a:r>
            <a:r>
              <a:rPr lang="es-CL" b="1" dirty="0"/>
              <a:t> hinduismo, </a:t>
            </a:r>
            <a:r>
              <a:rPr lang="es-CL" b="1" dirty="0" smtClean="0"/>
              <a:t>sostiene </a:t>
            </a:r>
            <a:r>
              <a:rPr lang="es-CL" b="1" dirty="0"/>
              <a:t>que existe vida después de la muerte, pero no como la ven los cristianos y musulmanes, en un paraíso no terrenal. Los hinduistas creen en la reencarnación: después de la muerte, el alma renace en este mundo, aunque no necesariamente en un cuerpo humano. Es el karma resultante de acciones pasadas el que determina el tipo de renacimiento. La meta final de la vida, sin embargo, es la liberación del ciclo de vidas en este mundo material y la entrada en el Nirvana o paraíso. </a:t>
            </a:r>
          </a:p>
        </p:txBody>
      </p:sp>
      <p:pic>
        <p:nvPicPr>
          <p:cNvPr id="9218"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5173" y="457393"/>
            <a:ext cx="3657600" cy="2342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6198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2625" y="500062"/>
            <a:ext cx="10515600" cy="155031"/>
          </a:xfrm>
        </p:spPr>
        <p:txBody>
          <a:bodyPr>
            <a:normAutofit fontScale="90000"/>
          </a:bodyPr>
          <a:lstStyle/>
          <a:p>
            <a:endParaRPr lang="es-ES" dirty="0"/>
          </a:p>
        </p:txBody>
      </p:sp>
      <p:sp>
        <p:nvSpPr>
          <p:cNvPr id="3" name="Marcador de contenido 2"/>
          <p:cNvSpPr>
            <a:spLocks noGrp="1"/>
          </p:cNvSpPr>
          <p:nvPr>
            <p:ph idx="1"/>
          </p:nvPr>
        </p:nvSpPr>
        <p:spPr>
          <a:xfrm>
            <a:off x="2177143" y="1825625"/>
            <a:ext cx="7358744" cy="4351338"/>
          </a:xfrm>
        </p:spPr>
        <p:txBody>
          <a:bodyPr>
            <a:normAutofit/>
          </a:bodyPr>
          <a:lstStyle/>
          <a:p>
            <a:pPr algn="just"/>
            <a:endParaRPr lang="es-CL" sz="3200" b="1" dirty="0" smtClean="0"/>
          </a:p>
          <a:p>
            <a:pPr algn="just"/>
            <a:endParaRPr lang="es-CL" sz="3200" b="1" dirty="0"/>
          </a:p>
          <a:p>
            <a:pPr marL="0" indent="0" algn="just">
              <a:buNone/>
            </a:pPr>
            <a:r>
              <a:rPr lang="es-CL" b="1" dirty="0" smtClean="0"/>
              <a:t>Los </a:t>
            </a:r>
            <a:r>
              <a:rPr lang="es-CL" b="1" dirty="0"/>
              <a:t>hinduistas creen que pueden salvarse de tres maneras: cumpliendo con los deberes propios y familiares, lograr un estado de conciencia (mediante la meditación) en el que nos demos cuenta de la identidad con Brahma y, por último, obtener la ayuda de un dios.</a:t>
            </a:r>
          </a:p>
          <a:p>
            <a:pPr algn="just"/>
            <a:endParaRPr lang="es-ES" sz="3200" dirty="0">
              <a:latin typeface="Arial Black" panose="020B0A04020102020204" pitchFamily="34" charset="0"/>
            </a:endParaRPr>
          </a:p>
        </p:txBody>
      </p:sp>
      <p:pic>
        <p:nvPicPr>
          <p:cNvPr id="10242" name="Picture 2" descr="https://upload.wikimedia.org/wikipedia/commons/thumb/c/c2/Ambubachi_Mela_at_Kamakhya_Temple_by_Vikramjit_Kakati.jpg/220px-Ambubachi_Mela_at_Kamakhya_Temple_by_Vikramjit_Kakat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1814" y="500062"/>
            <a:ext cx="4012442" cy="2256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805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L" sz="3200" b="1" dirty="0" smtClean="0">
                <a:solidFill>
                  <a:srgbClr val="7030A0"/>
                </a:solidFill>
                <a:latin typeface="+mn-lt"/>
              </a:rPr>
              <a:t>4. BUDISMO</a:t>
            </a:r>
            <a:endParaRPr lang="es-ES" sz="3200" b="1" dirty="0">
              <a:solidFill>
                <a:srgbClr val="7030A0"/>
              </a:solidFill>
              <a:latin typeface="+mn-lt"/>
            </a:endParaRPr>
          </a:p>
        </p:txBody>
      </p:sp>
      <p:pic>
        <p:nvPicPr>
          <p:cNvPr id="5122" name="Picture 2" descr="https://buenavibra.es/wp-content/uploads/2018/02/reencarnaci%C3%B3n-budismo-2-60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1" y="1389856"/>
            <a:ext cx="4396014" cy="380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4719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28062" y="1360001"/>
            <a:ext cx="6695365" cy="45719"/>
          </a:xfrm>
        </p:spPr>
        <p:txBody>
          <a:bodyPr>
            <a:normAutofit fontScale="90000"/>
          </a:bodyPr>
          <a:lstStyle/>
          <a:p>
            <a:endParaRPr lang="es-ES" dirty="0"/>
          </a:p>
        </p:txBody>
      </p:sp>
      <p:sp>
        <p:nvSpPr>
          <p:cNvPr id="3" name="Marcador de contenido 2"/>
          <p:cNvSpPr>
            <a:spLocks noGrp="1"/>
          </p:cNvSpPr>
          <p:nvPr>
            <p:ph idx="1"/>
          </p:nvPr>
        </p:nvSpPr>
        <p:spPr>
          <a:xfrm>
            <a:off x="1219200" y="2383583"/>
            <a:ext cx="8265994" cy="3793380"/>
          </a:xfrm>
        </p:spPr>
        <p:txBody>
          <a:bodyPr>
            <a:normAutofit lnSpcReduction="10000"/>
          </a:bodyPr>
          <a:lstStyle/>
          <a:p>
            <a:pPr algn="just"/>
            <a:endParaRPr lang="es-CL" dirty="0" smtClean="0"/>
          </a:p>
          <a:p>
            <a:pPr marL="0" indent="0" algn="just">
              <a:buNone/>
            </a:pPr>
            <a:r>
              <a:rPr lang="es-CL" b="1" dirty="0" smtClean="0"/>
              <a:t>Creen en la  reencarnación, es creer  </a:t>
            </a:r>
            <a:r>
              <a:rPr lang="es-CL" b="1" dirty="0"/>
              <a:t>que de alguna manera hay algo nuestro que se mantiene en los que nos rodea y lo que plantea esta teoría es que hay una existencia distinta luego de la muerte. Ahora bien</a:t>
            </a:r>
            <a:r>
              <a:rPr lang="es-CL" b="1" dirty="0" smtClean="0"/>
              <a:t>, para el Budismo se debe cumplir un  </a:t>
            </a:r>
            <a:r>
              <a:rPr lang="es-CL" b="1" dirty="0"/>
              <a:t>ciclo abarca unos seis estados de la existencia, los cuales deben ser atravesados por todos aquellos seres dotados de sensibilidad que tengan que cumplir con una ley del karma, por errores cometidos anteriormente.</a:t>
            </a:r>
            <a:endParaRPr lang="es-ES" b="1" dirty="0"/>
          </a:p>
        </p:txBody>
      </p:sp>
      <p:pic>
        <p:nvPicPr>
          <p:cNvPr id="6" name="Imagen 5"/>
          <p:cNvPicPr>
            <a:picLocks noChangeAspect="1"/>
          </p:cNvPicPr>
          <p:nvPr/>
        </p:nvPicPr>
        <p:blipFill>
          <a:blip r:embed="rId2"/>
          <a:stretch>
            <a:fillRect/>
          </a:stretch>
        </p:blipFill>
        <p:spPr>
          <a:xfrm>
            <a:off x="2787484" y="179470"/>
            <a:ext cx="4773376" cy="2361062"/>
          </a:xfrm>
          <a:prstGeom prst="rect">
            <a:avLst/>
          </a:prstGeom>
        </p:spPr>
      </p:pic>
    </p:spTree>
    <p:extLst>
      <p:ext uri="{BB962C8B-B14F-4D97-AF65-F5344CB8AC3E}">
        <p14:creationId xmlns:p14="http://schemas.microsoft.com/office/powerpoint/2010/main" val="2762921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9788" y="457200"/>
            <a:ext cx="3932237" cy="116006"/>
          </a:xfrm>
        </p:spPr>
        <p:txBody>
          <a:bodyPr>
            <a:normAutofit fontScale="90000"/>
          </a:bodyPr>
          <a:lstStyle/>
          <a:p>
            <a:endParaRPr lang="es-ES" dirty="0"/>
          </a:p>
        </p:txBody>
      </p:sp>
      <p:pic>
        <p:nvPicPr>
          <p:cNvPr id="7" name="Marcador de posición de imagen 6"/>
          <p:cNvPicPr>
            <a:picLocks noGrp="1" noChangeAspect="1"/>
          </p:cNvPicPr>
          <p:nvPr>
            <p:ph type="pic" idx="1"/>
          </p:nvPr>
        </p:nvPicPr>
        <p:blipFill>
          <a:blip r:embed="rId2"/>
          <a:srcRect l="55" r="55"/>
          <a:stretch>
            <a:fillRect/>
          </a:stretch>
        </p:blipFill>
        <p:spPr>
          <a:prstGeom prst="rect">
            <a:avLst/>
          </a:prstGeom>
        </p:spPr>
      </p:pic>
      <p:sp>
        <p:nvSpPr>
          <p:cNvPr id="6" name="Marcador de texto 5"/>
          <p:cNvSpPr>
            <a:spLocks noGrp="1"/>
          </p:cNvSpPr>
          <p:nvPr>
            <p:ph type="body" sz="half" idx="2"/>
          </p:nvPr>
        </p:nvSpPr>
        <p:spPr>
          <a:xfrm>
            <a:off x="327546" y="750625"/>
            <a:ext cx="6823881" cy="5390867"/>
          </a:xfrm>
        </p:spPr>
        <p:txBody>
          <a:bodyPr>
            <a:normAutofit/>
          </a:bodyPr>
          <a:lstStyle/>
          <a:p>
            <a:pPr algn="just"/>
            <a:r>
              <a:rPr lang="es-CL" sz="2800" b="1" dirty="0"/>
              <a:t>Estos estados son: los dioses; asuras (seres elementales); humanos; animales; fantasmas; y habitantes del infierno, y solo en el estado humano un ser tiene la posibilidad de lograr su despertar espiritual liberándose de la rueda de reencarnación. De todas formas, la teoría de la reencarnación budista asegura que una persona puede decidir si quiere volver a nacer luego de su muerte.</a:t>
            </a:r>
            <a:endParaRPr lang="es-ES" sz="2800" b="1" dirty="0"/>
          </a:p>
        </p:txBody>
      </p:sp>
      <p:pic>
        <p:nvPicPr>
          <p:cNvPr id="8" name="Imagen 7"/>
          <p:cNvPicPr>
            <a:picLocks noChangeAspect="1"/>
          </p:cNvPicPr>
          <p:nvPr/>
        </p:nvPicPr>
        <p:blipFill>
          <a:blip r:embed="rId3"/>
          <a:stretch>
            <a:fillRect/>
          </a:stretch>
        </p:blipFill>
        <p:spPr>
          <a:xfrm>
            <a:off x="7697337" y="1116416"/>
            <a:ext cx="3766782" cy="4011873"/>
          </a:xfrm>
          <a:prstGeom prst="rect">
            <a:avLst/>
          </a:prstGeom>
        </p:spPr>
      </p:pic>
    </p:spTree>
    <p:extLst>
      <p:ext uri="{BB962C8B-B14F-4D97-AF65-F5344CB8AC3E}">
        <p14:creationId xmlns:p14="http://schemas.microsoft.com/office/powerpoint/2010/main" val="4094568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921224"/>
          </a:xfrm>
        </p:spPr>
        <p:txBody>
          <a:bodyPr/>
          <a:lstStyle/>
          <a:p>
            <a:r>
              <a:rPr lang="es-CL" b="1" dirty="0" smtClean="0">
                <a:solidFill>
                  <a:srgbClr val="7030A0"/>
                </a:solidFill>
              </a:rPr>
              <a:t>5. JUDAÍSMO</a:t>
            </a:r>
            <a:endParaRPr lang="es-CL" b="1" dirty="0">
              <a:solidFill>
                <a:srgbClr val="7030A0"/>
              </a:solidFill>
            </a:endParaRPr>
          </a:p>
        </p:txBody>
      </p:sp>
      <p:sp>
        <p:nvSpPr>
          <p:cNvPr id="3" name="Marcador de posición de imagen 2"/>
          <p:cNvSpPr>
            <a:spLocks noGrp="1"/>
          </p:cNvSpPr>
          <p:nvPr>
            <p:ph type="pic" idx="1"/>
          </p:nvPr>
        </p:nvSpPr>
        <p:spPr/>
      </p:sp>
      <p:pic>
        <p:nvPicPr>
          <p:cNvPr id="7" name="Imagen 6"/>
          <p:cNvPicPr>
            <a:picLocks noChangeAspect="1"/>
          </p:cNvPicPr>
          <p:nvPr/>
        </p:nvPicPr>
        <p:blipFill>
          <a:blip r:embed="rId2"/>
          <a:stretch>
            <a:fillRect/>
          </a:stretch>
        </p:blipFill>
        <p:spPr>
          <a:xfrm>
            <a:off x="1291772" y="1745357"/>
            <a:ext cx="2105025" cy="2171700"/>
          </a:xfrm>
          <a:prstGeom prst="rect">
            <a:avLst/>
          </a:prstGeom>
        </p:spPr>
      </p:pic>
      <p:sp>
        <p:nvSpPr>
          <p:cNvPr id="4" name="Marcador de texto 3"/>
          <p:cNvSpPr>
            <a:spLocks noGrp="1"/>
          </p:cNvSpPr>
          <p:nvPr>
            <p:ph type="body" sz="half" idx="2"/>
          </p:nvPr>
        </p:nvSpPr>
        <p:spPr>
          <a:xfrm>
            <a:off x="839788" y="1378424"/>
            <a:ext cx="3932237" cy="4490564"/>
          </a:xfrm>
        </p:spPr>
        <p:txBody>
          <a:bodyPr/>
          <a:lstStyle/>
          <a:p>
            <a:endParaRPr lang="es-CL" dirty="0"/>
          </a:p>
        </p:txBody>
      </p:sp>
      <p:sp>
        <p:nvSpPr>
          <p:cNvPr id="5" name="Rectángulo 4"/>
          <p:cNvSpPr/>
          <p:nvPr/>
        </p:nvSpPr>
        <p:spPr>
          <a:xfrm>
            <a:off x="5224009" y="1745357"/>
            <a:ext cx="6093279" cy="4247317"/>
          </a:xfrm>
          <a:prstGeom prst="rect">
            <a:avLst/>
          </a:prstGeom>
        </p:spPr>
        <p:txBody>
          <a:bodyPr wrap="square">
            <a:spAutoFit/>
          </a:bodyPr>
          <a:lstStyle/>
          <a:p>
            <a:pPr algn="just"/>
            <a:r>
              <a:rPr lang="es-CL" b="1" dirty="0" smtClean="0">
                <a:solidFill>
                  <a:srgbClr val="4B4B4B"/>
                </a:solidFill>
                <a:latin typeface="Open Sans"/>
              </a:rPr>
              <a:t>La </a:t>
            </a:r>
            <a:r>
              <a:rPr lang="es-CL" b="1" dirty="0">
                <a:solidFill>
                  <a:srgbClr val="4B4B4B"/>
                </a:solidFill>
                <a:latin typeface="Open Sans"/>
              </a:rPr>
              <a:t>muerte es una finalización de la vida en este mundo, pero no es EL final, sino que el ser humano se transforma en algo más y migra a otro nivel, a otro mundo. Le tememos porque no sabemos qué va a pasar y porque, muy dentro de nosotros, sabemos que existe un más allá</a:t>
            </a:r>
            <a:r>
              <a:rPr lang="es-CL" b="1" dirty="0" smtClean="0">
                <a:solidFill>
                  <a:srgbClr val="4B4B4B"/>
                </a:solidFill>
                <a:latin typeface="Open Sans"/>
              </a:rPr>
              <a:t>. </a:t>
            </a:r>
            <a:r>
              <a:rPr lang="es-CL" b="1" dirty="0">
                <a:solidFill>
                  <a:srgbClr val="4B4B4B"/>
                </a:solidFill>
                <a:latin typeface="Open Sans"/>
              </a:rPr>
              <a:t>L</a:t>
            </a:r>
            <a:r>
              <a:rPr lang="es-CL" b="1" dirty="0" smtClean="0">
                <a:solidFill>
                  <a:srgbClr val="4B4B4B"/>
                </a:solidFill>
                <a:latin typeface="Open Sans"/>
              </a:rPr>
              <a:t>a </a:t>
            </a:r>
            <a:r>
              <a:rPr lang="es-CL" b="1" dirty="0">
                <a:solidFill>
                  <a:srgbClr val="4B4B4B"/>
                </a:solidFill>
                <a:latin typeface="Open Sans"/>
              </a:rPr>
              <a:t>muerte es el fin de la vida desde la perspectiva de lo físico, pero no de lo espiritual. El hombre viene de la tierra y va a la tierra. Hay una continuidad en la descendencia, en la trascendencia, en el nombre que la persona deja. Por un lado estamos acostumbrados a acumular y la muerte nos quita; eso genera un dolor profundo en la gente, un caos en la mente y lo que queremos es reconstruir ese rompecabezas que se forma en nuestra mente</a:t>
            </a:r>
            <a:r>
              <a:rPr lang="es-CL" b="1" dirty="0" smtClean="0">
                <a:solidFill>
                  <a:srgbClr val="4B4B4B"/>
                </a:solidFill>
                <a:latin typeface="Open Sans"/>
              </a:rPr>
              <a:t>.</a:t>
            </a:r>
            <a:endParaRPr lang="es-CL" b="1" dirty="0">
              <a:solidFill>
                <a:srgbClr val="4B4B4B"/>
              </a:solidFill>
              <a:latin typeface="Open Sans"/>
            </a:endParaRPr>
          </a:p>
        </p:txBody>
      </p:sp>
    </p:spTree>
    <p:extLst>
      <p:ext uri="{BB962C8B-B14F-4D97-AF65-F5344CB8AC3E}">
        <p14:creationId xmlns:p14="http://schemas.microsoft.com/office/powerpoint/2010/main" val="2651189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5546" y="623057"/>
            <a:ext cx="11254857" cy="1325563"/>
          </a:xfrm>
        </p:spPr>
        <p:txBody>
          <a:bodyPr>
            <a:normAutofit/>
          </a:bodyPr>
          <a:lstStyle/>
          <a:p>
            <a:r>
              <a:rPr lang="es-CL" sz="2800" b="1" dirty="0" smtClean="0">
                <a:solidFill>
                  <a:srgbClr val="7030A0"/>
                </a:solidFill>
                <a:latin typeface="+mn-lt"/>
              </a:rPr>
              <a:t>OBJETIVO 1: Valorar la  propia vida y la de los demás como un regalo de </a:t>
            </a:r>
            <a:br>
              <a:rPr lang="es-CL" sz="2800" b="1" dirty="0" smtClean="0">
                <a:solidFill>
                  <a:srgbClr val="7030A0"/>
                </a:solidFill>
                <a:latin typeface="+mn-lt"/>
              </a:rPr>
            </a:br>
            <a:r>
              <a:rPr lang="es-CL" sz="2800" b="1" dirty="0" smtClean="0">
                <a:solidFill>
                  <a:srgbClr val="7030A0"/>
                </a:solidFill>
                <a:latin typeface="+mn-lt"/>
              </a:rPr>
              <a:t>                        Dios que debemos cultivar y hacer crecer.</a:t>
            </a:r>
            <a:endParaRPr lang="es-CL" sz="2800" b="1" dirty="0">
              <a:solidFill>
                <a:srgbClr val="7030A0"/>
              </a:solidFill>
              <a:latin typeface="+mn-lt"/>
            </a:endParaRPr>
          </a:p>
        </p:txBody>
      </p:sp>
      <p:pic>
        <p:nvPicPr>
          <p:cNvPr id="4" name="Marcador de contenido 3"/>
          <p:cNvPicPr>
            <a:picLocks noGrp="1" noChangeAspect="1"/>
          </p:cNvPicPr>
          <p:nvPr>
            <p:ph idx="1"/>
          </p:nvPr>
        </p:nvPicPr>
        <p:blipFill>
          <a:blip r:embed="rId2"/>
          <a:stretch>
            <a:fillRect/>
          </a:stretch>
        </p:blipFill>
        <p:spPr>
          <a:xfrm>
            <a:off x="3406323" y="4375323"/>
            <a:ext cx="1847850" cy="2164722"/>
          </a:xfrm>
          <a:prstGeom prst="rect">
            <a:avLst/>
          </a:prstGeom>
        </p:spPr>
      </p:pic>
      <p:pic>
        <p:nvPicPr>
          <p:cNvPr id="5" name="Imagen 4"/>
          <p:cNvPicPr>
            <a:picLocks noChangeAspect="1"/>
          </p:cNvPicPr>
          <p:nvPr/>
        </p:nvPicPr>
        <p:blipFill>
          <a:blip r:embed="rId3"/>
          <a:stretch>
            <a:fillRect/>
          </a:stretch>
        </p:blipFill>
        <p:spPr>
          <a:xfrm>
            <a:off x="276863" y="4657584"/>
            <a:ext cx="2847975" cy="1904639"/>
          </a:xfrm>
          <a:prstGeom prst="rect">
            <a:avLst/>
          </a:prstGeom>
        </p:spPr>
      </p:pic>
      <p:pic>
        <p:nvPicPr>
          <p:cNvPr id="7" name="Imagen 6"/>
          <p:cNvPicPr>
            <a:picLocks noChangeAspect="1"/>
          </p:cNvPicPr>
          <p:nvPr/>
        </p:nvPicPr>
        <p:blipFill>
          <a:blip r:embed="rId4"/>
          <a:stretch>
            <a:fillRect/>
          </a:stretch>
        </p:blipFill>
        <p:spPr>
          <a:xfrm>
            <a:off x="9008162" y="4375323"/>
            <a:ext cx="2857500" cy="2164721"/>
          </a:xfrm>
          <a:prstGeom prst="rect">
            <a:avLst/>
          </a:prstGeom>
        </p:spPr>
      </p:pic>
      <p:pic>
        <p:nvPicPr>
          <p:cNvPr id="11" name="Imagen 10"/>
          <p:cNvPicPr>
            <a:picLocks noChangeAspect="1"/>
          </p:cNvPicPr>
          <p:nvPr/>
        </p:nvPicPr>
        <p:blipFill>
          <a:blip r:embed="rId5"/>
          <a:stretch>
            <a:fillRect/>
          </a:stretch>
        </p:blipFill>
        <p:spPr>
          <a:xfrm>
            <a:off x="4060165" y="2557498"/>
            <a:ext cx="4051508" cy="1516286"/>
          </a:xfrm>
          <a:prstGeom prst="rect">
            <a:avLst/>
          </a:prstGeom>
        </p:spPr>
      </p:pic>
      <p:pic>
        <p:nvPicPr>
          <p:cNvPr id="14" name="Imagen 13"/>
          <p:cNvPicPr>
            <a:picLocks noChangeAspect="1"/>
          </p:cNvPicPr>
          <p:nvPr/>
        </p:nvPicPr>
        <p:blipFill>
          <a:blip r:embed="rId6"/>
          <a:stretch>
            <a:fillRect/>
          </a:stretch>
        </p:blipFill>
        <p:spPr>
          <a:xfrm>
            <a:off x="5758436" y="4375323"/>
            <a:ext cx="2857500" cy="2164722"/>
          </a:xfrm>
          <a:prstGeom prst="rect">
            <a:avLst/>
          </a:prstGeom>
        </p:spPr>
      </p:pic>
      <p:pic>
        <p:nvPicPr>
          <p:cNvPr id="16" name="Imagen 15"/>
          <p:cNvPicPr>
            <a:picLocks noChangeAspect="1"/>
          </p:cNvPicPr>
          <p:nvPr/>
        </p:nvPicPr>
        <p:blipFill>
          <a:blip r:embed="rId7"/>
          <a:stretch>
            <a:fillRect/>
          </a:stretch>
        </p:blipFill>
        <p:spPr>
          <a:xfrm>
            <a:off x="330103" y="2420337"/>
            <a:ext cx="2466975" cy="1954986"/>
          </a:xfrm>
          <a:prstGeom prst="rect">
            <a:avLst/>
          </a:prstGeom>
        </p:spPr>
      </p:pic>
      <p:pic>
        <p:nvPicPr>
          <p:cNvPr id="15" name="Imagen 14"/>
          <p:cNvPicPr>
            <a:picLocks noChangeAspect="1"/>
          </p:cNvPicPr>
          <p:nvPr/>
        </p:nvPicPr>
        <p:blipFill>
          <a:blip r:embed="rId8"/>
          <a:stretch>
            <a:fillRect/>
          </a:stretch>
        </p:blipFill>
        <p:spPr>
          <a:xfrm>
            <a:off x="8717536" y="2308289"/>
            <a:ext cx="2820888" cy="1847850"/>
          </a:xfrm>
          <a:prstGeom prst="rect">
            <a:avLst/>
          </a:prstGeom>
        </p:spPr>
      </p:pic>
    </p:spTree>
    <p:extLst>
      <p:ext uri="{BB962C8B-B14F-4D97-AF65-F5344CB8AC3E}">
        <p14:creationId xmlns:p14="http://schemas.microsoft.com/office/powerpoint/2010/main" val="20987763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dirty="0"/>
          </a:p>
        </p:txBody>
      </p:sp>
      <p:sp>
        <p:nvSpPr>
          <p:cNvPr id="3" name="Marcador de posición de imagen 2"/>
          <p:cNvSpPr>
            <a:spLocks noGrp="1"/>
          </p:cNvSpPr>
          <p:nvPr>
            <p:ph type="pic" idx="1"/>
          </p:nvPr>
        </p:nvSpPr>
        <p:spPr/>
      </p:sp>
      <p:pic>
        <p:nvPicPr>
          <p:cNvPr id="6" name="Imagen 5"/>
          <p:cNvPicPr>
            <a:picLocks noChangeAspect="1"/>
          </p:cNvPicPr>
          <p:nvPr/>
        </p:nvPicPr>
        <p:blipFill>
          <a:blip r:embed="rId2"/>
          <a:stretch>
            <a:fillRect/>
          </a:stretch>
        </p:blipFill>
        <p:spPr>
          <a:xfrm>
            <a:off x="839787" y="987425"/>
            <a:ext cx="3932237" cy="2670176"/>
          </a:xfrm>
          <a:prstGeom prst="rect">
            <a:avLst/>
          </a:prstGeom>
        </p:spPr>
      </p:pic>
      <p:sp>
        <p:nvSpPr>
          <p:cNvPr id="4" name="Marcador de texto 3"/>
          <p:cNvSpPr>
            <a:spLocks noGrp="1"/>
          </p:cNvSpPr>
          <p:nvPr>
            <p:ph type="body" sz="half" idx="2"/>
          </p:nvPr>
        </p:nvSpPr>
        <p:spPr/>
        <p:txBody>
          <a:bodyPr/>
          <a:lstStyle/>
          <a:p>
            <a:endParaRPr lang="es-CL" dirty="0"/>
          </a:p>
        </p:txBody>
      </p:sp>
      <p:sp>
        <p:nvSpPr>
          <p:cNvPr id="5" name="Rectángulo 4"/>
          <p:cNvSpPr/>
          <p:nvPr/>
        </p:nvSpPr>
        <p:spPr>
          <a:xfrm>
            <a:off x="5312228" y="987425"/>
            <a:ext cx="5851071" cy="4616648"/>
          </a:xfrm>
          <a:prstGeom prst="rect">
            <a:avLst/>
          </a:prstGeom>
        </p:spPr>
        <p:txBody>
          <a:bodyPr wrap="square">
            <a:spAutoFit/>
          </a:bodyPr>
          <a:lstStyle/>
          <a:p>
            <a:pPr algn="just"/>
            <a:endParaRPr lang="es-CL" dirty="0" smtClean="0">
              <a:solidFill>
                <a:srgbClr val="4B4B4B"/>
              </a:solidFill>
              <a:latin typeface="Open Sans"/>
            </a:endParaRPr>
          </a:p>
          <a:p>
            <a:pPr algn="just"/>
            <a:endParaRPr lang="es-CL" dirty="0">
              <a:solidFill>
                <a:srgbClr val="4B4B4B"/>
              </a:solidFill>
              <a:latin typeface="Open Sans"/>
            </a:endParaRPr>
          </a:p>
          <a:p>
            <a:pPr algn="just"/>
            <a:endParaRPr lang="es-CL" dirty="0" smtClean="0">
              <a:solidFill>
                <a:srgbClr val="4B4B4B"/>
              </a:solidFill>
              <a:latin typeface="Open Sans"/>
            </a:endParaRPr>
          </a:p>
          <a:p>
            <a:pPr algn="just"/>
            <a:r>
              <a:rPr lang="es-CL" sz="2000" b="1" dirty="0" smtClean="0">
                <a:solidFill>
                  <a:srgbClr val="4B4B4B"/>
                </a:solidFill>
                <a:latin typeface="Open Sans"/>
              </a:rPr>
              <a:t>Cuando </a:t>
            </a:r>
            <a:r>
              <a:rPr lang="es-CL" sz="2000" b="1" dirty="0">
                <a:solidFill>
                  <a:srgbClr val="4B4B4B"/>
                </a:solidFill>
                <a:latin typeface="Open Sans"/>
              </a:rPr>
              <a:t>el alma se desprende del cuerpo, ya no tiene </a:t>
            </a:r>
            <a:r>
              <a:rPr lang="es-CL" sz="2000" b="1" dirty="0" smtClean="0">
                <a:solidFill>
                  <a:srgbClr val="4B4B4B"/>
                </a:solidFill>
                <a:latin typeface="Open Sans"/>
              </a:rPr>
              <a:t>limita. </a:t>
            </a:r>
            <a:r>
              <a:rPr lang="es-CL" sz="2000" b="1" dirty="0">
                <a:solidFill>
                  <a:srgbClr val="4B4B4B"/>
                </a:solidFill>
                <a:latin typeface="Open Sans"/>
              </a:rPr>
              <a:t>Al panteón le </a:t>
            </a:r>
            <a:r>
              <a:rPr lang="es-CL" sz="2000" b="1" dirty="0" smtClean="0">
                <a:solidFill>
                  <a:srgbClr val="4B4B4B"/>
                </a:solidFill>
                <a:latin typeface="Open Sans"/>
              </a:rPr>
              <a:t>llaman Bet </a:t>
            </a:r>
            <a:r>
              <a:rPr lang="es-CL" sz="2000" b="1" dirty="0">
                <a:solidFill>
                  <a:srgbClr val="4B4B4B"/>
                </a:solidFill>
                <a:latin typeface="Open Sans"/>
              </a:rPr>
              <a:t>Hajayim (casa de los vivos) porque consideramos que la vida es eterna.</a:t>
            </a:r>
          </a:p>
          <a:p>
            <a:pPr algn="just"/>
            <a:r>
              <a:rPr lang="es-CL" sz="2000" b="1" dirty="0">
                <a:solidFill>
                  <a:srgbClr val="4B4B4B"/>
                </a:solidFill>
                <a:latin typeface="Open Sans"/>
              </a:rPr>
              <a:t> </a:t>
            </a:r>
            <a:r>
              <a:rPr lang="es-CL" sz="2000" b="1" dirty="0" smtClean="0">
                <a:solidFill>
                  <a:srgbClr val="4B4B4B"/>
                </a:solidFill>
                <a:latin typeface="Open Sans"/>
              </a:rPr>
              <a:t> </a:t>
            </a:r>
            <a:r>
              <a:rPr lang="es-CL" sz="2000" b="1" dirty="0">
                <a:solidFill>
                  <a:srgbClr val="4B4B4B"/>
                </a:solidFill>
                <a:latin typeface="Open Sans"/>
              </a:rPr>
              <a:t>“Por un espacio de tiempo nuestra alma se ancla en un cuerpo físico, que tiene limitaciones; lo hace para lograr superación</a:t>
            </a:r>
            <a:r>
              <a:rPr lang="es-CL" sz="2000" b="1" dirty="0" smtClean="0">
                <a:solidFill>
                  <a:srgbClr val="4B4B4B"/>
                </a:solidFill>
                <a:latin typeface="Open Sans"/>
              </a:rPr>
              <a:t>. Llega </a:t>
            </a:r>
            <a:r>
              <a:rPr lang="es-CL" sz="2000" b="1" dirty="0">
                <a:solidFill>
                  <a:srgbClr val="4B4B4B"/>
                </a:solidFill>
                <a:latin typeface="Open Sans"/>
              </a:rPr>
              <a:t>el momento en que termina su fase y se va al mundo eterno. La destrucción de un alma es cuando no ha llegado a su superación o ha creado mal. La muerte es una etapa de la vida”</a:t>
            </a:r>
          </a:p>
        </p:txBody>
      </p:sp>
    </p:spTree>
    <p:extLst>
      <p:ext uri="{BB962C8B-B14F-4D97-AF65-F5344CB8AC3E}">
        <p14:creationId xmlns:p14="http://schemas.microsoft.com/office/powerpoint/2010/main" val="36517216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776514"/>
          </a:xfrm>
        </p:spPr>
        <p:txBody>
          <a:bodyPr/>
          <a:lstStyle/>
          <a:p>
            <a:r>
              <a:rPr lang="es-CL" b="1" u="sng" dirty="0" smtClean="0">
                <a:solidFill>
                  <a:srgbClr val="C00000"/>
                </a:solidFill>
              </a:rPr>
              <a:t>ACTIVIDAD</a:t>
            </a:r>
            <a:r>
              <a:rPr lang="es-CL" b="1" dirty="0" smtClean="0">
                <a:solidFill>
                  <a:srgbClr val="C00000"/>
                </a:solidFill>
              </a:rPr>
              <a:t>:</a:t>
            </a:r>
            <a:endParaRPr lang="es-ES" b="1" dirty="0">
              <a:solidFill>
                <a:srgbClr val="C00000"/>
              </a:solidFill>
            </a:endParaRPr>
          </a:p>
        </p:txBody>
      </p:sp>
      <p:sp>
        <p:nvSpPr>
          <p:cNvPr id="3" name="Marcador de posición de imagen 2"/>
          <p:cNvSpPr>
            <a:spLocks noGrp="1"/>
          </p:cNvSpPr>
          <p:nvPr>
            <p:ph type="pic" idx="1"/>
          </p:nvPr>
        </p:nvSpPr>
        <p:spPr>
          <a:xfrm>
            <a:off x="7833814" y="987425"/>
            <a:ext cx="3521573" cy="4873625"/>
          </a:xfrm>
        </p:spPr>
      </p:sp>
      <p:sp>
        <p:nvSpPr>
          <p:cNvPr id="4" name="Marcador de texto 3"/>
          <p:cNvSpPr>
            <a:spLocks noGrp="1"/>
          </p:cNvSpPr>
          <p:nvPr>
            <p:ph type="body" sz="half" idx="2"/>
          </p:nvPr>
        </p:nvSpPr>
        <p:spPr>
          <a:xfrm>
            <a:off x="839788" y="1233714"/>
            <a:ext cx="6301241" cy="4635274"/>
          </a:xfrm>
        </p:spPr>
        <p:txBody>
          <a:bodyPr>
            <a:normAutofit lnSpcReduction="10000"/>
          </a:bodyPr>
          <a:lstStyle/>
          <a:p>
            <a:pPr algn="just"/>
            <a:r>
              <a:rPr lang="es-CL" sz="2400" b="1" dirty="0" smtClean="0"/>
              <a:t>1.ESCRIBE TRES  SEMEJANZAS Y TRES DIFERENCIAS DE LA CREENCIA ACERCA DE LA MUERTE Y DEL MÁS ALLÁ DE LAS RELIGIONES DESCRITAS ANTERIORMENTE.</a:t>
            </a:r>
          </a:p>
          <a:p>
            <a:pPr algn="just"/>
            <a:r>
              <a:rPr lang="es-CL" sz="2400" b="1" dirty="0" smtClean="0"/>
              <a:t>2. ¿POR QUÉ TE GUSTARÍA SER RECORDADO (A) CUANDO YA NO ESTES EN ESTE MUNDO? ESO SE LLAMA TRASCENDENCIA.</a:t>
            </a:r>
          </a:p>
          <a:p>
            <a:pPr algn="just"/>
            <a:endParaRPr lang="es-CL" sz="2400" b="1" dirty="0"/>
          </a:p>
          <a:p>
            <a:pPr algn="just"/>
            <a:endParaRPr lang="es-CL" sz="2400" b="1" dirty="0" smtClean="0"/>
          </a:p>
          <a:p>
            <a:pPr algn="ctr"/>
            <a:r>
              <a:rPr lang="es-CL" sz="2400" b="1" dirty="0" smtClean="0">
                <a:solidFill>
                  <a:srgbClr val="C00000"/>
                </a:solidFill>
              </a:rPr>
              <a:t>Recuerda que realizar las actividades te dan puntaje para una próxima nota.</a:t>
            </a:r>
          </a:p>
          <a:p>
            <a:pPr algn="ctr"/>
            <a:r>
              <a:rPr lang="es-CL" sz="2400" b="1" dirty="0" smtClean="0">
                <a:solidFill>
                  <a:srgbClr val="C00000"/>
                </a:solidFill>
              </a:rPr>
              <a:t>Un abrazo y </a:t>
            </a:r>
            <a:r>
              <a:rPr lang="es-CL" sz="2400" b="1" smtClean="0">
                <a:solidFill>
                  <a:srgbClr val="C00000"/>
                </a:solidFill>
              </a:rPr>
              <a:t>cuídate mucho.</a:t>
            </a:r>
            <a:endParaRPr lang="es-ES" sz="2400" b="1" dirty="0">
              <a:solidFill>
                <a:srgbClr val="C00000"/>
              </a:solidFill>
            </a:endParaRPr>
          </a:p>
        </p:txBody>
      </p:sp>
      <p:pic>
        <p:nvPicPr>
          <p:cNvPr id="5" name="Imagen 4"/>
          <p:cNvPicPr>
            <a:picLocks noChangeAspect="1"/>
          </p:cNvPicPr>
          <p:nvPr/>
        </p:nvPicPr>
        <p:blipFill>
          <a:blip r:embed="rId2"/>
          <a:stretch>
            <a:fillRect/>
          </a:stretch>
        </p:blipFill>
        <p:spPr>
          <a:xfrm>
            <a:off x="7833815" y="987424"/>
            <a:ext cx="3521574" cy="4873625"/>
          </a:xfrm>
          <a:prstGeom prst="rect">
            <a:avLst/>
          </a:prstGeom>
        </p:spPr>
      </p:pic>
    </p:spTree>
    <p:extLst>
      <p:ext uri="{BB962C8B-B14F-4D97-AF65-F5344CB8AC3E}">
        <p14:creationId xmlns:p14="http://schemas.microsoft.com/office/powerpoint/2010/main" val="3430757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931412"/>
          </a:xfrm>
        </p:spPr>
        <p:txBody>
          <a:bodyPr>
            <a:normAutofit/>
          </a:bodyPr>
          <a:lstStyle/>
          <a:p>
            <a:r>
              <a:rPr lang="es-CL" sz="3200" b="1" dirty="0" smtClean="0">
                <a:solidFill>
                  <a:srgbClr val="7030A0"/>
                </a:solidFill>
              </a:rPr>
              <a:t>EL VALOR DE LA VIDA</a:t>
            </a:r>
            <a:endParaRPr lang="es-CL" sz="3200" b="1" dirty="0">
              <a:solidFill>
                <a:srgbClr val="7030A0"/>
              </a:solidFill>
            </a:endParaRPr>
          </a:p>
        </p:txBody>
      </p:sp>
      <p:sp>
        <p:nvSpPr>
          <p:cNvPr id="6" name="Rectángulo 5"/>
          <p:cNvSpPr/>
          <p:nvPr/>
        </p:nvSpPr>
        <p:spPr>
          <a:xfrm>
            <a:off x="3672115" y="2274838"/>
            <a:ext cx="8098972" cy="4062651"/>
          </a:xfrm>
          <a:prstGeom prst="rect">
            <a:avLst/>
          </a:prstGeom>
        </p:spPr>
        <p:txBody>
          <a:bodyPr wrap="square">
            <a:spAutoFit/>
          </a:bodyPr>
          <a:lstStyle/>
          <a:p>
            <a:r>
              <a:rPr lang="es-CL" sz="2000" b="1" dirty="0" smtClean="0">
                <a:latin typeface="Arial Black" panose="020B0A04020102020204" pitchFamily="34" charset="0"/>
              </a:rPr>
              <a:t>Toda clase de vida merece respeto no solo la humana. Dios le da la responsabilidad al hombre y a la mujer de cuidar y respetar toda la creación.</a:t>
            </a:r>
          </a:p>
          <a:p>
            <a:r>
              <a:rPr lang="es-CL" sz="2000" b="1" dirty="0" smtClean="0">
                <a:latin typeface="Arial Black" panose="020B0A04020102020204" pitchFamily="34" charset="0"/>
              </a:rPr>
              <a:t>Las etapas del ciclo de la vida son las siguientes:</a:t>
            </a:r>
          </a:p>
          <a:p>
            <a:endParaRPr lang="es-CL" sz="2000" b="1" dirty="0" smtClean="0">
              <a:latin typeface="Arial Black" panose="020B0A04020102020204" pitchFamily="34" charset="0"/>
            </a:endParaRPr>
          </a:p>
          <a:p>
            <a:r>
              <a:rPr lang="es-CL" sz="2000" b="1" dirty="0" smtClean="0">
                <a:latin typeface="Arial Black" panose="020B0A04020102020204" pitchFamily="34" charset="0"/>
              </a:rPr>
              <a:t>a.    Nacimiento</a:t>
            </a:r>
          </a:p>
          <a:p>
            <a:r>
              <a:rPr lang="es-CL" sz="2000" b="1" dirty="0" smtClean="0">
                <a:latin typeface="Arial Black" panose="020B0A04020102020204" pitchFamily="34" charset="0"/>
              </a:rPr>
              <a:t>b.    Desarrollo</a:t>
            </a:r>
          </a:p>
          <a:p>
            <a:r>
              <a:rPr lang="es-CL" sz="2000" b="1" dirty="0" smtClean="0">
                <a:latin typeface="Arial Black" panose="020B0A04020102020204" pitchFamily="34" charset="0"/>
              </a:rPr>
              <a:t>c.    Reproducción</a:t>
            </a:r>
          </a:p>
          <a:p>
            <a:pPr marL="342900" indent="-342900">
              <a:buAutoNum type="alphaLcPeriod" startAt="4"/>
            </a:pPr>
            <a:r>
              <a:rPr lang="es-CL" sz="2000" b="1" dirty="0" smtClean="0">
                <a:latin typeface="Arial Black" panose="020B0A04020102020204" pitchFamily="34" charset="0"/>
              </a:rPr>
              <a:t>   Muerte</a:t>
            </a:r>
          </a:p>
          <a:p>
            <a:pPr algn="just"/>
            <a:r>
              <a:rPr lang="es-CL" sz="2000" b="1" dirty="0" smtClean="0">
                <a:latin typeface="Arial Black" panose="020B0A04020102020204" pitchFamily="34" charset="0"/>
              </a:rPr>
              <a:t>Estas etapas también las podemos encontrar de forma similar ya sea en otros organismos como vegetales y animales</a:t>
            </a:r>
          </a:p>
          <a:p>
            <a:endParaRPr lang="es-CL" dirty="0"/>
          </a:p>
        </p:txBody>
      </p:sp>
      <p:pic>
        <p:nvPicPr>
          <p:cNvPr id="7" name="Marcador de contenido 6"/>
          <p:cNvPicPr>
            <a:picLocks noGrp="1" noChangeAspect="1"/>
          </p:cNvPicPr>
          <p:nvPr>
            <p:ph idx="1"/>
          </p:nvPr>
        </p:nvPicPr>
        <p:blipFill>
          <a:blip r:embed="rId2"/>
          <a:stretch>
            <a:fillRect/>
          </a:stretch>
        </p:blipFill>
        <p:spPr>
          <a:xfrm>
            <a:off x="838199" y="1474850"/>
            <a:ext cx="2833915" cy="2432515"/>
          </a:xfrm>
          <a:prstGeom prst="rect">
            <a:avLst/>
          </a:prstGeom>
        </p:spPr>
      </p:pic>
      <p:pic>
        <p:nvPicPr>
          <p:cNvPr id="8" name="Imagen 7"/>
          <p:cNvPicPr>
            <a:picLocks noChangeAspect="1"/>
          </p:cNvPicPr>
          <p:nvPr/>
        </p:nvPicPr>
        <p:blipFill>
          <a:blip r:embed="rId3"/>
          <a:stretch>
            <a:fillRect/>
          </a:stretch>
        </p:blipFill>
        <p:spPr>
          <a:xfrm>
            <a:off x="838200" y="4282973"/>
            <a:ext cx="2103302" cy="1737511"/>
          </a:xfrm>
          <a:prstGeom prst="rect">
            <a:avLst/>
          </a:prstGeom>
        </p:spPr>
      </p:pic>
    </p:spTree>
    <p:extLst>
      <p:ext uri="{BB962C8B-B14F-4D97-AF65-F5344CB8AC3E}">
        <p14:creationId xmlns:p14="http://schemas.microsoft.com/office/powerpoint/2010/main" val="12543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L" sz="3200" b="1" dirty="0" smtClean="0">
                <a:solidFill>
                  <a:srgbClr val="7030A0"/>
                </a:solidFill>
                <a:latin typeface="+mn-lt"/>
              </a:rPr>
              <a:t>PENSAMIENTOS ACERCA DE LA VIDA</a:t>
            </a:r>
            <a:endParaRPr lang="es-CL" sz="3200" b="1" dirty="0">
              <a:solidFill>
                <a:srgbClr val="7030A0"/>
              </a:solidFill>
              <a:latin typeface="+mn-lt"/>
            </a:endParaRPr>
          </a:p>
        </p:txBody>
      </p:sp>
      <p:sp>
        <p:nvSpPr>
          <p:cNvPr id="3" name="Marcador de contenido 2"/>
          <p:cNvSpPr>
            <a:spLocks noGrp="1"/>
          </p:cNvSpPr>
          <p:nvPr>
            <p:ph idx="1"/>
          </p:nvPr>
        </p:nvSpPr>
        <p:spPr/>
        <p:txBody>
          <a:bodyPr>
            <a:normAutofit fontScale="92500" lnSpcReduction="20000"/>
          </a:bodyPr>
          <a:lstStyle/>
          <a:p>
            <a:pPr algn="just"/>
            <a:r>
              <a:rPr lang="es-CL" sz="3200" b="1" dirty="0" smtClean="0"/>
              <a:t>Alégrate </a:t>
            </a:r>
            <a:r>
              <a:rPr lang="es-CL" sz="3200" b="1" dirty="0"/>
              <a:t>de la vida porque te da la oportunidad de amar y trabajar y jugar y mirar a las estrellas. Henry Van </a:t>
            </a:r>
            <a:r>
              <a:rPr lang="es-CL" sz="3200" b="1" dirty="0" err="1"/>
              <a:t>Dyke</a:t>
            </a:r>
            <a:endParaRPr lang="es-CL" sz="3200" b="1" dirty="0"/>
          </a:p>
          <a:p>
            <a:pPr algn="just"/>
            <a:r>
              <a:rPr lang="es-CL" sz="3200" b="1" dirty="0"/>
              <a:t>Algunos están dispuestos a cualquier cosa, menos a vivir aquí y ahora. John Lennon</a:t>
            </a:r>
          </a:p>
          <a:p>
            <a:pPr algn="just"/>
            <a:r>
              <a:rPr lang="es-CL" sz="3200" b="1" dirty="0"/>
              <a:t>Algunos prefieren vivir a lado del sonar de la campana de la iglesia, yo preferiría vivir trabajando en una tienda de rescate de almas a un metro del infierno . Charles T. </a:t>
            </a:r>
            <a:r>
              <a:rPr lang="es-CL" sz="3200" b="1" dirty="0" err="1"/>
              <a:t>Studd</a:t>
            </a:r>
            <a:endParaRPr lang="es-CL" sz="3200" b="1" dirty="0"/>
          </a:p>
          <a:p>
            <a:pPr algn="just"/>
            <a:r>
              <a:rPr lang="es-CL" sz="3200" b="1" dirty="0"/>
              <a:t>Amando a los demás descubriréis el sentido de la vida. Juan Pablo II</a:t>
            </a:r>
          </a:p>
          <a:p>
            <a:pPr algn="just"/>
            <a:r>
              <a:rPr lang="es-CL" sz="3200" b="1" dirty="0"/>
              <a:t>¿Amas la vida? Pues no malgastes el tiempo que es la tela de la vida. Benjamín Franklin</a:t>
            </a:r>
          </a:p>
          <a:p>
            <a:endParaRPr lang="es-CL" dirty="0"/>
          </a:p>
        </p:txBody>
      </p:sp>
    </p:spTree>
    <p:extLst>
      <p:ext uri="{BB962C8B-B14F-4D97-AF65-F5344CB8AC3E}">
        <p14:creationId xmlns:p14="http://schemas.microsoft.com/office/powerpoint/2010/main" val="3032730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normAutofit lnSpcReduction="10000"/>
          </a:bodyPr>
          <a:lstStyle/>
          <a:p>
            <a:pPr algn="just"/>
            <a:r>
              <a:rPr lang="es-CL" sz="3200" b="1" dirty="0"/>
              <a:t>Como un día bien empleado procura un dulce sueño, así una vida bien utilizada, conduce a una dulce muerte. Leonardo da </a:t>
            </a:r>
            <a:r>
              <a:rPr lang="es-CL" sz="3200" b="1" dirty="0" smtClean="0"/>
              <a:t>Vinci.</a:t>
            </a:r>
          </a:p>
          <a:p>
            <a:pPr algn="just"/>
            <a:r>
              <a:rPr lang="es-CL" sz="3200" b="1" dirty="0"/>
              <a:t>Cristo dio su vida por nosotros; nosotros también debemos dar nuestra vida por nuestros hermanos” </a:t>
            </a:r>
            <a:r>
              <a:rPr lang="es-CL" sz="3200" b="1" dirty="0" smtClean="0"/>
              <a:t>1 Juan </a:t>
            </a:r>
            <a:r>
              <a:rPr lang="es-CL" sz="3200" b="1" dirty="0"/>
              <a:t>3,16.</a:t>
            </a:r>
          </a:p>
          <a:p>
            <a:pPr algn="just"/>
            <a:r>
              <a:rPr lang="es-CL" sz="3200" b="1" dirty="0"/>
              <a:t>Cual fue la vida, tal suele ser la muerte. Autor desconocido</a:t>
            </a:r>
          </a:p>
          <a:p>
            <a:pPr algn="just"/>
            <a:r>
              <a:rPr lang="es-CL" sz="3200" b="1" dirty="0"/>
              <a:t>Cuando empezamos a crecer aprendemos que la vida no es justa. Cada uno desde el lugar en que se encuentre debe hacer lo mejor posible. </a:t>
            </a:r>
            <a:r>
              <a:rPr lang="es-CL" sz="3200" b="1"/>
              <a:t>Stephen </a:t>
            </a:r>
            <a:r>
              <a:rPr lang="es-CL" sz="3200" b="1" smtClean="0"/>
              <a:t>Hawkings</a:t>
            </a:r>
            <a:endParaRPr lang="es-CL" sz="3200" b="1" dirty="0"/>
          </a:p>
          <a:p>
            <a:endParaRPr lang="es-CL" dirty="0"/>
          </a:p>
        </p:txBody>
      </p:sp>
    </p:spTree>
    <p:extLst>
      <p:ext uri="{BB962C8B-B14F-4D97-AF65-F5344CB8AC3E}">
        <p14:creationId xmlns:p14="http://schemas.microsoft.com/office/powerpoint/2010/main" val="3132643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dirty="0"/>
          </a:p>
        </p:txBody>
      </p:sp>
      <p:sp>
        <p:nvSpPr>
          <p:cNvPr id="3" name="Marcador de contenido 2"/>
          <p:cNvSpPr>
            <a:spLocks noGrp="1"/>
          </p:cNvSpPr>
          <p:nvPr>
            <p:ph idx="1"/>
          </p:nvPr>
        </p:nvSpPr>
        <p:spPr/>
        <p:txBody>
          <a:bodyPr/>
          <a:lstStyle/>
          <a:p>
            <a:pPr algn="just"/>
            <a:r>
              <a:rPr lang="es-CL" dirty="0" smtClean="0">
                <a:solidFill>
                  <a:srgbClr val="C00000"/>
                </a:solidFill>
                <a:latin typeface="Arial Black" panose="020B0A04020102020204" pitchFamily="34" charset="0"/>
              </a:rPr>
              <a:t>OBJETIVO 2: </a:t>
            </a:r>
          </a:p>
          <a:p>
            <a:pPr algn="just"/>
            <a:r>
              <a:rPr lang="es-CL" dirty="0" smtClean="0">
                <a:solidFill>
                  <a:srgbClr val="C00000"/>
                </a:solidFill>
                <a:latin typeface="Arial Black" panose="020B0A04020102020204" pitchFamily="34" charset="0"/>
              </a:rPr>
              <a:t> </a:t>
            </a:r>
            <a:r>
              <a:rPr lang="es-CL" dirty="0">
                <a:solidFill>
                  <a:srgbClr val="C00000"/>
                </a:solidFill>
                <a:latin typeface="Arial Black" panose="020B0A04020102020204" pitchFamily="34" charset="0"/>
              </a:rPr>
              <a:t>DESCUBRIR EL SENTIDO </a:t>
            </a:r>
            <a:r>
              <a:rPr lang="es-CL" dirty="0" smtClean="0">
                <a:solidFill>
                  <a:srgbClr val="C00000"/>
                </a:solidFill>
                <a:latin typeface="Arial Black" panose="020B0A04020102020204" pitchFamily="34" charset="0"/>
              </a:rPr>
              <a:t>TRASCENDENTE </a:t>
            </a:r>
            <a:r>
              <a:rPr lang="es-CL" dirty="0">
                <a:solidFill>
                  <a:srgbClr val="C00000"/>
                </a:solidFill>
                <a:latin typeface="Arial Black" panose="020B0A04020102020204" pitchFamily="34" charset="0"/>
              </a:rPr>
              <a:t>QUE TIENE LA VIDA PARA LOS CREYENTES DE DISTINTAS EXPRESIONES RELIGIOSAS.</a:t>
            </a:r>
          </a:p>
          <a:p>
            <a:endParaRPr lang="es-CL" dirty="0"/>
          </a:p>
        </p:txBody>
      </p:sp>
    </p:spTree>
    <p:extLst>
      <p:ext uri="{BB962C8B-B14F-4D97-AF65-F5344CB8AC3E}">
        <p14:creationId xmlns:p14="http://schemas.microsoft.com/office/powerpoint/2010/main" val="2365498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1040594"/>
          </a:xfrm>
        </p:spPr>
        <p:txBody>
          <a:bodyPr>
            <a:normAutofit/>
          </a:bodyPr>
          <a:lstStyle/>
          <a:p>
            <a:r>
              <a:rPr lang="es-CL" sz="3200" b="1" dirty="0">
                <a:solidFill>
                  <a:srgbClr val="7030A0"/>
                </a:solidFill>
                <a:latin typeface="+mn-lt"/>
              </a:rPr>
              <a:t>Y </a:t>
            </a:r>
            <a:r>
              <a:rPr lang="es-CL" sz="3200" b="1" dirty="0" smtClean="0">
                <a:solidFill>
                  <a:srgbClr val="7030A0"/>
                </a:solidFill>
                <a:latin typeface="+mn-lt"/>
              </a:rPr>
              <a:t>después de la muerte, </a:t>
            </a:r>
            <a:r>
              <a:rPr lang="es-CL" sz="3200" b="1" dirty="0">
                <a:solidFill>
                  <a:srgbClr val="7030A0"/>
                </a:solidFill>
                <a:latin typeface="+mn-lt"/>
              </a:rPr>
              <a:t>¿qué?</a:t>
            </a:r>
            <a:endParaRPr lang="es-ES" sz="3200" b="1" dirty="0">
              <a:solidFill>
                <a:srgbClr val="7030A0"/>
              </a:solidFill>
              <a:latin typeface="+mn-lt"/>
            </a:endParaRPr>
          </a:p>
        </p:txBody>
      </p:sp>
      <p:sp>
        <p:nvSpPr>
          <p:cNvPr id="3" name="Marcador de contenido 2"/>
          <p:cNvSpPr>
            <a:spLocks noGrp="1"/>
          </p:cNvSpPr>
          <p:nvPr>
            <p:ph idx="1"/>
          </p:nvPr>
        </p:nvSpPr>
        <p:spPr/>
        <p:txBody>
          <a:bodyPr/>
          <a:lstStyle/>
          <a:p>
            <a:endParaRPr lang="es-CL" dirty="0" smtClean="0"/>
          </a:p>
          <a:p>
            <a:endParaRPr lang="es-CL" dirty="0"/>
          </a:p>
          <a:p>
            <a:endParaRPr lang="es-CL" dirty="0" smtClean="0"/>
          </a:p>
          <a:p>
            <a:endParaRPr lang="es-CL" dirty="0"/>
          </a:p>
          <a:p>
            <a:pPr marL="0" indent="0" algn="just">
              <a:buNone/>
            </a:pPr>
            <a:r>
              <a:rPr lang="es-CL" dirty="0" smtClean="0">
                <a:latin typeface="Arial Black" panose="020B0A04020102020204" pitchFamily="34" charset="0"/>
              </a:rPr>
              <a:t>Cada </a:t>
            </a:r>
            <a:r>
              <a:rPr lang="es-CL" dirty="0">
                <a:latin typeface="Arial Black" panose="020B0A04020102020204" pitchFamily="34" charset="0"/>
              </a:rPr>
              <a:t>religión, cada creencia, responde a la pregunta que con más frecuencia se ha hecho la humanidad a lo largo de la historia. Unas y otras tratan de explicar lo que sucede </a:t>
            </a:r>
            <a:r>
              <a:rPr lang="es-CL" b="1" dirty="0">
                <a:latin typeface="Arial Black" panose="020B0A04020102020204" pitchFamily="34" charset="0"/>
              </a:rPr>
              <a:t>después de la muerte</a:t>
            </a:r>
            <a:r>
              <a:rPr lang="es-CL" dirty="0">
                <a:latin typeface="Arial Black" panose="020B0A04020102020204" pitchFamily="34" charset="0"/>
              </a:rPr>
              <a:t>.</a:t>
            </a:r>
            <a:endParaRPr lang="es-ES" dirty="0">
              <a:latin typeface="Arial Black" panose="020B0A04020102020204" pitchFamily="34" charset="0"/>
            </a:endParaRPr>
          </a:p>
        </p:txBody>
      </p:sp>
      <p:pic>
        <p:nvPicPr>
          <p:cNvPr id="5" name="Imagen 4"/>
          <p:cNvPicPr>
            <a:picLocks noChangeAspect="1"/>
          </p:cNvPicPr>
          <p:nvPr/>
        </p:nvPicPr>
        <p:blipFill>
          <a:blip r:embed="rId2"/>
          <a:stretch>
            <a:fillRect/>
          </a:stretch>
        </p:blipFill>
        <p:spPr>
          <a:xfrm>
            <a:off x="3944203" y="1706836"/>
            <a:ext cx="3452884" cy="1937116"/>
          </a:xfrm>
          <a:prstGeom prst="rect">
            <a:avLst/>
          </a:prstGeom>
        </p:spPr>
      </p:pic>
    </p:spTree>
    <p:extLst>
      <p:ext uri="{BB962C8B-B14F-4D97-AF65-F5344CB8AC3E}">
        <p14:creationId xmlns:p14="http://schemas.microsoft.com/office/powerpoint/2010/main" val="667731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pPr marL="0" indent="0" algn="just">
              <a:buNone/>
            </a:pPr>
            <a:r>
              <a:rPr lang="es-CL" b="1" dirty="0" smtClean="0"/>
              <a:t>A continuación vas a conocer la creencia de las cinco principales religiones del mundo: </a:t>
            </a:r>
          </a:p>
          <a:p>
            <a:pPr marL="0" indent="0">
              <a:buNone/>
            </a:pPr>
            <a:r>
              <a:rPr lang="es-CL" b="1" dirty="0" smtClean="0"/>
              <a:t>1. Cristianismo.</a:t>
            </a:r>
          </a:p>
          <a:p>
            <a:pPr marL="0" indent="0">
              <a:buNone/>
            </a:pPr>
            <a:r>
              <a:rPr lang="es-CL" b="1" dirty="0" smtClean="0"/>
              <a:t>2. Islamismo.</a:t>
            </a:r>
          </a:p>
          <a:p>
            <a:pPr marL="0" indent="0">
              <a:buNone/>
            </a:pPr>
            <a:r>
              <a:rPr lang="es-CL" b="1" dirty="0" smtClean="0"/>
              <a:t>3. Hinduismo.</a:t>
            </a:r>
          </a:p>
          <a:p>
            <a:pPr marL="0" indent="0">
              <a:buNone/>
            </a:pPr>
            <a:r>
              <a:rPr lang="es-CL" b="1" dirty="0" smtClean="0"/>
              <a:t>4. Budismo</a:t>
            </a:r>
          </a:p>
          <a:p>
            <a:pPr marL="0" indent="0">
              <a:buNone/>
            </a:pPr>
            <a:r>
              <a:rPr lang="es-CL" b="1" dirty="0" smtClean="0"/>
              <a:t>5. Judaísmo.</a:t>
            </a:r>
          </a:p>
          <a:p>
            <a:endParaRPr lang="es-CL" dirty="0" smtClean="0"/>
          </a:p>
          <a:p>
            <a:endParaRPr lang="es-CL" dirty="0"/>
          </a:p>
        </p:txBody>
      </p:sp>
    </p:spTree>
    <p:extLst>
      <p:ext uri="{BB962C8B-B14F-4D97-AF65-F5344CB8AC3E}">
        <p14:creationId xmlns:p14="http://schemas.microsoft.com/office/powerpoint/2010/main" val="2088516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L" sz="3200" b="1" dirty="0" smtClean="0">
                <a:solidFill>
                  <a:srgbClr val="7030A0"/>
                </a:solidFill>
                <a:latin typeface="+mn-lt"/>
              </a:rPr>
              <a:t>1. CRISTIANISMO</a:t>
            </a:r>
            <a:endParaRPr lang="es-ES" sz="3200" b="1" dirty="0">
              <a:solidFill>
                <a:srgbClr val="7030A0"/>
              </a:solidFill>
              <a:latin typeface="+mn-lt"/>
            </a:endParaRPr>
          </a:p>
        </p:txBody>
      </p:sp>
      <p:pic>
        <p:nvPicPr>
          <p:cNvPr id="1026" name="Picture 2" descr="Cristianism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76562" y="2248694"/>
            <a:ext cx="6238875"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92424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TotalTime>
  <Words>754</Words>
  <Application>Microsoft Office PowerPoint</Application>
  <PresentationFormat>Panorámica</PresentationFormat>
  <Paragraphs>68</Paragraphs>
  <Slides>21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21</vt:i4>
      </vt:variant>
    </vt:vector>
  </HeadingPairs>
  <TitlesOfParts>
    <vt:vector size="27" baseType="lpstr">
      <vt:lpstr>Arial</vt:lpstr>
      <vt:lpstr>Arial Black</vt:lpstr>
      <vt:lpstr>Calibri</vt:lpstr>
      <vt:lpstr>Calibri Light</vt:lpstr>
      <vt:lpstr>Open Sans</vt:lpstr>
      <vt:lpstr>Tema de Office</vt:lpstr>
      <vt:lpstr>UNIDAD 1:  LLAMADOS A VIVIR PARA SIEMPRE</vt:lpstr>
      <vt:lpstr>OBJETIVO 1: Valorar la  propia vida y la de los demás como un regalo de                          Dios que debemos cultivar y hacer crecer.</vt:lpstr>
      <vt:lpstr>EL VALOR DE LA VIDA</vt:lpstr>
      <vt:lpstr>PENSAMIENTOS ACERCA DE LA VIDA</vt:lpstr>
      <vt:lpstr>Presentación de PowerPoint</vt:lpstr>
      <vt:lpstr>Presentación de PowerPoint</vt:lpstr>
      <vt:lpstr>Y después de la muerte, ¿qué?</vt:lpstr>
      <vt:lpstr>Presentación de PowerPoint</vt:lpstr>
      <vt:lpstr>1. CRISTIANISMO</vt:lpstr>
      <vt:lpstr>Presentación de PowerPoint</vt:lpstr>
      <vt:lpstr>2. ISLAMISMO</vt:lpstr>
      <vt:lpstr>Presentación de PowerPoint</vt:lpstr>
      <vt:lpstr>3. HINDUISMO</vt:lpstr>
      <vt:lpstr>Presentación de PowerPoint</vt:lpstr>
      <vt:lpstr>Presentación de PowerPoint</vt:lpstr>
      <vt:lpstr>4. BUDISMO</vt:lpstr>
      <vt:lpstr>Presentación de PowerPoint</vt:lpstr>
      <vt:lpstr>Presentación de PowerPoint</vt:lpstr>
      <vt:lpstr>5. JUDAÍSMO</vt:lpstr>
      <vt:lpstr>Presentación de PowerPoint</vt:lpstr>
      <vt:lpstr>ACTIVIDAD: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1: LLAMADOS A VIVIR PARA SIEMPRE</dc:title>
  <dc:creator>personal</dc:creator>
  <cp:lastModifiedBy>Usuario de Windows</cp:lastModifiedBy>
  <cp:revision>33</cp:revision>
  <dcterms:created xsi:type="dcterms:W3CDTF">2019-04-09T01:02:46Z</dcterms:created>
  <dcterms:modified xsi:type="dcterms:W3CDTF">2020-05-05T02:36:43Z</dcterms:modified>
</cp:coreProperties>
</file>